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8" r:id="rId4"/>
    <p:sldId id="269" r:id="rId5"/>
    <p:sldId id="288" r:id="rId6"/>
    <p:sldId id="289" r:id="rId7"/>
    <p:sldId id="270" r:id="rId8"/>
    <p:sldId id="271" r:id="rId9"/>
    <p:sldId id="290" r:id="rId10"/>
    <p:sldId id="291" r:id="rId11"/>
    <p:sldId id="294" r:id="rId12"/>
    <p:sldId id="316" r:id="rId13"/>
    <p:sldId id="297" r:id="rId14"/>
    <p:sldId id="292" r:id="rId15"/>
    <p:sldId id="295" r:id="rId16"/>
    <p:sldId id="298" r:id="rId17"/>
    <p:sldId id="293" r:id="rId18"/>
    <p:sldId id="303" r:id="rId19"/>
    <p:sldId id="296" r:id="rId20"/>
    <p:sldId id="299" r:id="rId21"/>
    <p:sldId id="302" r:id="rId22"/>
    <p:sldId id="304" r:id="rId23"/>
    <p:sldId id="309" r:id="rId24"/>
    <p:sldId id="300" r:id="rId25"/>
    <p:sldId id="306" r:id="rId26"/>
    <p:sldId id="307" r:id="rId27"/>
    <p:sldId id="308" r:id="rId28"/>
    <p:sldId id="272" r:id="rId29"/>
    <p:sldId id="310" r:id="rId30"/>
    <p:sldId id="311" r:id="rId31"/>
    <p:sldId id="312" r:id="rId32"/>
    <p:sldId id="301" r:id="rId33"/>
    <p:sldId id="313" r:id="rId34"/>
    <p:sldId id="314" r:id="rId35"/>
    <p:sldId id="315" r:id="rId36"/>
    <p:sldId id="274" r:id="rId37"/>
    <p:sldId id="275" r:id="rId38"/>
    <p:sldId id="286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 snapToGrid="0" showGuides="1">
      <p:cViewPr varScale="1">
        <p:scale>
          <a:sx n="67" d="100"/>
          <a:sy n="67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3623-B2C7-4D90-BA6D-892D7F0DB9C4}" type="datetimeFigureOut">
              <a:rPr lang="de-DE" smtClean="0"/>
              <a:t>07.02.2021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C33A-92B3-4A5D-9901-3C3A30D47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59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9E8F6AB-4B7E-45F5-9595-A8B9ECAA8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8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182DA37D-3AFC-4402-971F-F5C99D932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200" y="2757600"/>
            <a:ext cx="7560000" cy="1468800"/>
          </a:xfrm>
        </p:spPr>
        <p:txBody>
          <a:bodyPr anchor="b">
            <a:normAutofit/>
          </a:bodyPr>
          <a:lstStyle>
            <a:lvl1pPr algn="l">
              <a:lnSpc>
                <a:spcPct val="108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3CBD12EA-79F1-4F26-BAD6-CA87CAA74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200" y="4478400"/>
            <a:ext cx="7296000" cy="88560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8000"/>
              </a:lnSpc>
              <a:buNone/>
              <a:defRPr sz="2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9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78D9657-3707-4D2C-9BC8-620468DF1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0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0AB49281-974F-48C0-8C4F-C042A9DB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3013200"/>
            <a:ext cx="7296000" cy="2365200"/>
          </a:xfrm>
        </p:spPr>
        <p:txBody>
          <a:bodyPr anchor="b" anchorCtr="0">
            <a:normAutofit/>
          </a:bodyPr>
          <a:lstStyle>
            <a:lvl1pPr>
              <a:lnSpc>
                <a:spcPct val="108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Titel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93099B29-D17E-48C1-8535-72CE6B85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6AF592C-68CD-4103-8BE0-9D4F91B1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F14D9CB-BEDE-4ACF-9740-1577660B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516B6F5-59C2-40B6-9DF6-BE16D7DB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A07A-56C4-4D9C-A96C-227CBD1DF60A}" type="datetime4">
              <a:rPr lang="de-DE" smtClean="0"/>
              <a:t>7. Februar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7D7042F-53CB-4EAF-8EDC-FAAF7C17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A52C4F8-4811-4B5E-ABFB-FE210CAC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18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3049131-F016-49DB-9FA2-A1D7E808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65E2C37-3F34-4112-BB72-1AB7B7E67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4400" y="1537200"/>
            <a:ext cx="5184000" cy="439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5F84D81A-D866-4DBB-8580-27592C01F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2400" y="1537200"/>
            <a:ext cx="5184000" cy="439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44E35F8D-CCF1-42E4-99D0-9AF1CA73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AEA7-0423-4413-8C01-F507D3A2DEA1}" type="datetime4">
              <a:rPr lang="de-DE" smtClean="0"/>
              <a:t>7. Februar 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29FE5736-89B4-4CFF-AB4F-A9EAEA9D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46A358F-006C-4206-A438-363AD848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8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137E86-33A5-4B22-856F-CE327FF9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C1CCE969-49C3-4667-B1FF-49F1479B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6F68-390B-485C-BF16-955332FE1FCF}" type="datetime4">
              <a:rPr lang="de-DE" smtClean="0"/>
              <a:t>7. Februar 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5EC39268-4F16-4F08-BBCA-58AA6B83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E2FAFFA7-5BAC-422C-86CE-F50AFCE8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47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08666E20-003F-4E80-8E89-43FAC7FB8E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0864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BB3CEA3E-88A3-4B7C-BF58-D394F58E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00" y="205200"/>
            <a:ext cx="10512000" cy="114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475AD991-66B5-4660-9B7E-CB6703990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400" y="1537200"/>
            <a:ext cx="10512000" cy="439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1D4972A-2ED1-404B-875F-A2E684199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400" y="6343200"/>
            <a:ext cx="2438400" cy="158400"/>
          </a:xfrm>
          <a:prstGeom prst="rect">
            <a:avLst/>
          </a:prstGeom>
        </p:spPr>
        <p:txBody>
          <a:bodyPr vert="horz" lIns="91440" tIns="0" rIns="108000" bIns="0" rtlCol="0" anchor="t" anchorCtr="0"/>
          <a:lstStyle>
            <a:lvl1pPr algn="l">
              <a:defRPr sz="900" b="1">
                <a:solidFill>
                  <a:schemeClr val="bg2"/>
                </a:solidFill>
              </a:defRPr>
            </a:lvl1pPr>
          </a:lstStyle>
          <a:p>
            <a:fld id="{E015FE6F-026C-46E0-A7F8-3C5F57792F45}" type="datetime4">
              <a:rPr lang="de-DE" smtClean="0"/>
              <a:t>7. Februar 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9CCD193-B9FF-4416-8DF5-54F651734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400" y="6048000"/>
            <a:ext cx="5692800" cy="288000"/>
          </a:xfrm>
          <a:prstGeom prst="rect">
            <a:avLst/>
          </a:prstGeom>
        </p:spPr>
        <p:txBody>
          <a:bodyPr vert="horz" lIns="91440" tIns="36000" rIns="91440" bIns="45720" rtlCol="0" anchor="t"/>
          <a:lstStyle>
            <a:lvl1pPr algn="l">
              <a:lnSpc>
                <a:spcPct val="95000"/>
              </a:lnSpc>
              <a:defRPr sz="900" b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B746C49-0C8F-4CD4-B0B3-61625146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6400" y="6354000"/>
            <a:ext cx="853200" cy="180000"/>
          </a:xfrm>
          <a:prstGeom prst="rect">
            <a:avLst/>
          </a:prstGeom>
        </p:spPr>
        <p:txBody>
          <a:bodyPr vert="horz" lIns="91440" tIns="0" rIns="90000" bIns="0" rtlCol="0" anchor="t" anchorCtr="0"/>
          <a:lstStyle>
            <a:lvl1pPr algn="ctr">
              <a:defRPr sz="900" b="1">
                <a:solidFill>
                  <a:schemeClr val="bg2"/>
                </a:solidFill>
              </a:defRPr>
            </a:lvl1pPr>
          </a:lstStyle>
          <a:p>
            <a:fld id="{C8DADE80-13C5-411A-9513-2D5B09D760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7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4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685800" rtl="0" eaLnBrk="1" latinLnBrk="0" hangingPunct="1">
        <a:lnSpc>
          <a:spcPct val="100000"/>
        </a:lnSpc>
        <a:spcBef>
          <a:spcPts val="672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685800" rtl="0" eaLnBrk="1" latinLnBrk="0" hangingPunct="1">
        <a:lnSpc>
          <a:spcPct val="100000"/>
        </a:lnSpc>
        <a:spcBef>
          <a:spcPts val="576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685800" rtl="0" eaLnBrk="1" latinLnBrk="0" hangingPunct="1">
        <a:lnSpc>
          <a:spcPct val="100000"/>
        </a:lnSpc>
        <a:spcBef>
          <a:spcPts val="48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685800" rtl="0" eaLnBrk="1" latinLnBrk="0" hangingPunct="1">
        <a:lnSpc>
          <a:spcPct val="100000"/>
        </a:lnSpc>
        <a:spcBef>
          <a:spcPts val="432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defTabSz="685800" rtl="0" eaLnBrk="1" latinLnBrk="0" hangingPunct="1">
        <a:lnSpc>
          <a:spcPct val="100000"/>
        </a:lnSpc>
        <a:spcBef>
          <a:spcPts val="384"/>
        </a:spcBef>
        <a:buClr>
          <a:schemeClr val="bg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966" userDrawn="1">
          <p15:clr>
            <a:srgbClr val="F26B43"/>
          </p15:clr>
        </p15:guide>
        <p15:guide id="3" orient="horz" pos="3735" userDrawn="1">
          <p15:clr>
            <a:srgbClr val="F26B43"/>
          </p15:clr>
        </p15:guide>
        <p15:guide id="4" pos="511" userDrawn="1">
          <p15:clr>
            <a:srgbClr val="F26B43"/>
          </p15:clr>
        </p15:guide>
        <p15:guide id="5" pos="7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jpeg"/><Relationship Id="rId7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plantopedia.de/pflanzenfamilien/dickblattgewaechse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8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H154CD6dg-tcqWvUhDpKcuD4rKFJk0R8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che-spiel-natur.de/tag/sprachspinat-garten/" TargetMode="External"/><Relationship Id="rId2" Type="http://schemas.openxmlformats.org/officeDocument/2006/relationships/hyperlink" Target="https://www.sprache-spiel-natur.de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hyperlink" Target="https://www.sprache-spiel-natur.de/2021/01/16/online-ressourcen-fuer-sprachsensibel-gestaltete-materialien-zur-bildung-fuer-nachhaltige-entwicklung-bne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prache-spiel-natur.de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ache-spiel-natur.de/tag/permakultur-einfuehrung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anguagegamesforall.wordpress.com/2015/09/29/join-us-for-languagegames-repaircafe-wivenhoe-library-essex-5102015-10-12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3245DD7-4D84-4569-AC78-2995FB260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Konzept 2 für den Bezug kommunaler Projekte zu </a:t>
            </a:r>
            <a:r>
              <a:rPr lang="de-DE" dirty="0" err="1"/>
              <a:t>BnE</a:t>
            </a:r>
            <a:r>
              <a:rPr lang="de-DE" dirty="0"/>
              <a:t> und Sprachenunterricht: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Sprachspinat-Garten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FF41C1E-ACF6-453B-9FB0-2740B93FC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Sonja Eisenbeiß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2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00" y="205200"/>
            <a:ext cx="10992462" cy="1144800"/>
          </a:xfrm>
        </p:spPr>
        <p:txBody>
          <a:bodyPr/>
          <a:lstStyle/>
          <a:p>
            <a:r>
              <a:rPr lang="de-DE" dirty="0" smtClean="0"/>
              <a:t>Das Design des Permakultur-Gartens – </a:t>
            </a:r>
            <a:r>
              <a:rPr lang="de-DE" dirty="0" err="1" smtClean="0"/>
              <a:t>Permakulturpinzipien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00" y="1150342"/>
            <a:ext cx="10512000" cy="4392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e-DE" dirty="0" smtClean="0"/>
              <a:t>Jedes Element erfüllt mehrere Funktionen: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Sprachbildung/</a:t>
            </a:r>
            <a:r>
              <a:rPr lang="de-DE" dirty="0" err="1" smtClean="0"/>
              <a:t>förderung</a:t>
            </a:r>
            <a:r>
              <a:rPr lang="de-DE" dirty="0" smtClean="0"/>
              <a:t> &amp; Bildung für nachhaltige Entwicklung,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Lernen über Sprache &amp; Lernen über Natur.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Jede Funktion wird durch mehrere Elemente erfüllt: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m</a:t>
            </a:r>
            <a:r>
              <a:rPr lang="de-DE" dirty="0" smtClean="0"/>
              <a:t>ehrere Pflanzenlisten für Sprachaktivitäten,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mehrere Pflanzenlisten zur Bildung für nachhaltige Entwicklung.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4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99" y="205200"/>
            <a:ext cx="10922123" cy="1144800"/>
          </a:xfrm>
        </p:spPr>
        <p:txBody>
          <a:bodyPr/>
          <a:lstStyle/>
          <a:p>
            <a:r>
              <a:rPr lang="de-DE" dirty="0" smtClean="0"/>
              <a:t>Das Design des Permakultur-Gartens – </a:t>
            </a:r>
            <a:r>
              <a:rPr lang="de-DE" dirty="0" err="1" smtClean="0"/>
              <a:t>Permakulturpinzipien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99" y="1014156"/>
            <a:ext cx="10751515" cy="439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Es wird kein Abfall produziert. Kreisläufe werden geschlossen. Vorhandenes wird genutzt: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Wiederverwendung, Recycling, Kompostierung von physischen Materialien,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Produktion/Verwendung von Datenbanken und Open Educational Resources.</a:t>
            </a:r>
          </a:p>
          <a:p>
            <a:pPr>
              <a:lnSpc>
                <a:spcPct val="150000"/>
              </a:lnSpc>
            </a:pPr>
            <a:r>
              <a:rPr lang="de-DE" dirty="0"/>
              <a:t>Das Problem ist die Lösung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Bildungskontexte sind hochgradig variabel und verändern sich ständig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400" dirty="0"/>
              <a:t>Der Permakultur-Garten ist ein flexibles und ausbarbares Toolkit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0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99" y="205200"/>
            <a:ext cx="10922123" cy="1144800"/>
          </a:xfrm>
        </p:spPr>
        <p:txBody>
          <a:bodyPr/>
          <a:lstStyle/>
          <a:p>
            <a:r>
              <a:rPr lang="de-DE" dirty="0" smtClean="0"/>
              <a:t>Bildung für nachhaltige Entwicklung: 17 Ziele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5" y="715920"/>
            <a:ext cx="94297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Sprachspinat-Garten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9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Sprachspinat-Garten – </a:t>
            </a:r>
            <a:r>
              <a:rPr lang="de-DE" dirty="0" smtClean="0"/>
              <a:t>Was ist das?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99" y="1150342"/>
            <a:ext cx="10974877" cy="439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ein multi-funktionales Toolkit für Bildungsaktivitäten 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einsetzbar in verschiedenen Kontexten:</a:t>
            </a:r>
          </a:p>
          <a:p>
            <a:pPr lvl="1">
              <a:lnSpc>
                <a:spcPct val="150000"/>
              </a:lnSpc>
            </a:pPr>
            <a:r>
              <a:rPr lang="de-DE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private Gärten, Schulgärten und Gemeinschaftsgärten, Wohnzimmer, Klassenzimmer, Distanzunterricht, …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basierend auf einem ganzheitlichen Konzept, das Sprache, Spiel und Natur bei der Bildung für nachhaltige Entwicklung verbindet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Sprachspinat-Garten – Was gehört dazu?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99" y="1150342"/>
            <a:ext cx="10974877" cy="4392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Komponenten: 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 Pflanzenlisten für spielerisches Lernen über Sprache, Natur &amp; Nachhaltigkeit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Tutorial für eine Pflanzbox mit eingebautem Wurmkompost-Turm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Set von Unterrichtsmaterialien und Informationen zu den 5 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Refuse</a:t>
            </a:r>
            <a:r>
              <a:rPr lang="en-US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Reduce, Reuse, Recycle, Rot (= compost)</a:t>
            </a:r>
            <a:endParaRPr lang="de-DE" sz="2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de-DE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8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Wopf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Wort-Pflanzen-Liste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0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Wopf</a:t>
            </a:r>
            <a:r>
              <a:rPr lang="de-DE" dirty="0" smtClean="0"/>
              <a:t>: Die Wort-Pflanzenliste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70" y="1150342"/>
            <a:ext cx="10512000" cy="43920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Pflanzennamen mit Wörtern </a:t>
            </a:r>
            <a:b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aus der Alltagssprache</a:t>
            </a:r>
          </a:p>
          <a:p>
            <a:pPr lvl="1"/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Personen</a:t>
            </a:r>
          </a:p>
          <a:p>
            <a:pPr lvl="1"/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Tiere</a:t>
            </a:r>
          </a:p>
          <a:p>
            <a:pPr lvl="1"/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Körperteile</a:t>
            </a:r>
          </a:p>
          <a:p>
            <a:pPr lvl="1"/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Kleidung</a:t>
            </a:r>
          </a:p>
          <a:p>
            <a:pPr lvl="1"/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Haushaltsgegenstände </a:t>
            </a:r>
          </a:p>
          <a:p>
            <a:pPr lvl="1"/>
            <a:endParaRPr lang="de-DE" sz="5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Frau-en-mantel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Löwe-n-zahn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Frosch-löffel</a:t>
            </a:r>
          </a:p>
          <a:p>
            <a:pPr lvl="1"/>
            <a:endParaRPr lang="de-DE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9" y="1150342"/>
            <a:ext cx="5855999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Wopf</a:t>
            </a:r>
            <a:r>
              <a:rPr lang="de-DE" dirty="0" smtClean="0"/>
              <a:t>: Sprache &amp; BNE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70" y="1150342"/>
            <a:ext cx="10512000" cy="4392000"/>
          </a:xfrm>
        </p:spPr>
        <p:txBody>
          <a:bodyPr/>
          <a:lstStyle/>
          <a:p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Sprache: </a:t>
            </a:r>
          </a:p>
          <a:p>
            <a:pPr lvl="1"/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Alltagswortschatz</a:t>
            </a:r>
          </a:p>
          <a:p>
            <a:pPr lvl="1"/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Botanik-Fachwortschatz</a:t>
            </a:r>
          </a:p>
          <a:p>
            <a:pPr lvl="1"/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Wortbildung und Wortstruktur </a:t>
            </a:r>
          </a:p>
          <a:p>
            <a:pPr lvl="1"/>
            <a:endParaRPr lang="de-DE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BNE</a:t>
            </a:r>
          </a:p>
          <a:p>
            <a:pPr lvl="1"/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Biodiversität</a:t>
            </a:r>
          </a:p>
          <a:p>
            <a:pPr lvl="1"/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Verhältnis zur Natur (z.B. Materialnutzung, </a:t>
            </a:r>
            <a:b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wie bei der </a:t>
            </a:r>
            <a:r>
              <a:rPr lang="de-DE" i="1" dirty="0" smtClean="0">
                <a:ea typeface="Tahoma" panose="020B0604030504040204" pitchFamily="34" charset="0"/>
                <a:cs typeface="Tahoma" panose="020B0604030504040204" pitchFamily="34" charset="0"/>
              </a:rPr>
              <a:t>Färber-Distel</a:t>
            </a:r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r>
              <a:rPr lang="de-DE" dirty="0" smtClean="0">
                <a:ea typeface="Tahoma" panose="020B0604030504040204" pitchFamily="34" charset="0"/>
                <a:cs typeface="Tahoma" panose="020B0604030504040204" pitchFamily="34" charset="0"/>
              </a:rPr>
              <a:t>Pflanzen als Medizin</a:t>
            </a:r>
          </a:p>
          <a:p>
            <a:pPr lvl="1"/>
            <a:endParaRPr lang="de-DE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18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80" y="4565656"/>
            <a:ext cx="1800000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80" y="649526"/>
            <a:ext cx="18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80" y="260759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Wopf</a:t>
            </a:r>
            <a:r>
              <a:rPr lang="de-DE" dirty="0" smtClean="0"/>
              <a:t>–Aktivitäten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70" y="978892"/>
            <a:ext cx="10512000" cy="439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600" dirty="0"/>
              <a:t>Pflanzenwahl und Pflanzung</a:t>
            </a:r>
          </a:p>
          <a:p>
            <a:pPr>
              <a:lnSpc>
                <a:spcPct val="150000"/>
              </a:lnSpc>
            </a:pPr>
            <a:r>
              <a:rPr lang="de-DE" sz="2600" dirty="0"/>
              <a:t>Recherche zu Pflanzennamen</a:t>
            </a:r>
          </a:p>
          <a:p>
            <a:pPr>
              <a:lnSpc>
                <a:spcPct val="150000"/>
              </a:lnSpc>
            </a:pPr>
            <a:r>
              <a:rPr lang="de-DE" sz="2600" dirty="0"/>
              <a:t>Suchspiele im Garten</a:t>
            </a:r>
          </a:p>
          <a:p>
            <a:pPr>
              <a:lnSpc>
                <a:spcPct val="150000"/>
              </a:lnSpc>
            </a:pPr>
            <a:r>
              <a:rPr lang="de-DE" sz="2600" dirty="0"/>
              <a:t>Pflanzenbeschriftung</a:t>
            </a:r>
          </a:p>
          <a:p>
            <a:pPr>
              <a:lnSpc>
                <a:spcPct val="150000"/>
              </a:lnSpc>
            </a:pPr>
            <a:r>
              <a:rPr lang="de-DE" sz="2600" dirty="0"/>
              <a:t>Ratespiele</a:t>
            </a:r>
          </a:p>
          <a:p>
            <a:pPr>
              <a:lnSpc>
                <a:spcPct val="150000"/>
              </a:lnSpc>
            </a:pPr>
            <a:r>
              <a:rPr lang="de-DE" sz="2600" dirty="0"/>
              <a:t>Sprachvergleiche</a:t>
            </a:r>
          </a:p>
          <a:p>
            <a:pPr>
              <a:lnSpc>
                <a:spcPct val="150000"/>
              </a:lnSpc>
            </a:pPr>
            <a:r>
              <a:rPr lang="de-DE" sz="2600" dirty="0"/>
              <a:t>Memo-Spiele 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19</a:t>
            </a:fld>
            <a:endParaRPr lang="de-DE"/>
          </a:p>
        </p:txBody>
      </p:sp>
      <p:pic>
        <p:nvPicPr>
          <p:cNvPr id="7" name="Grafik 6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27118" r="18010" b="19393"/>
          <a:stretch/>
        </p:blipFill>
        <p:spPr>
          <a:xfrm>
            <a:off x="6147877" y="1362014"/>
            <a:ext cx="1620000" cy="1620000"/>
          </a:xfrm>
          <a:prstGeom prst="rect">
            <a:avLst/>
          </a:prstGeom>
        </p:spPr>
      </p:pic>
      <p:pic>
        <p:nvPicPr>
          <p:cNvPr id="9" name="Grafik 8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0"/>
          <a:stretch/>
        </p:blipFill>
        <p:spPr>
          <a:xfrm>
            <a:off x="10072696" y="1362015"/>
            <a:ext cx="1620000" cy="1636597"/>
          </a:xfrm>
          <a:prstGeom prst="rect">
            <a:avLst/>
          </a:prstGeom>
        </p:spPr>
      </p:pic>
      <p:pic>
        <p:nvPicPr>
          <p:cNvPr id="10" name="Grafik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18939" r="40089" b="29813"/>
          <a:stretch/>
        </p:blipFill>
        <p:spPr>
          <a:xfrm>
            <a:off x="8138565" y="1362014"/>
            <a:ext cx="1620000" cy="16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4054" y="3174230"/>
            <a:ext cx="1157892" cy="162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5576" y="3157433"/>
            <a:ext cx="1377476" cy="1620000"/>
          </a:xfrm>
          <a:prstGeom prst="rect">
            <a:avLst/>
          </a:prstGeom>
        </p:spPr>
      </p:pic>
      <p:pic>
        <p:nvPicPr>
          <p:cNvPr id="14" name="Grafik 13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9078" r="1" b="18297"/>
          <a:stretch/>
        </p:blipFill>
        <p:spPr>
          <a:xfrm>
            <a:off x="8194813" y="3067093"/>
            <a:ext cx="1620000" cy="16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600" dirty="0"/>
              <a:t>Sprachspinat</a:t>
            </a:r>
          </a:p>
          <a:p>
            <a:r>
              <a:rPr lang="de-DE" sz="2600" dirty="0" smtClean="0"/>
              <a:t>Permakultur-Design</a:t>
            </a:r>
            <a:endParaRPr lang="de-DE" sz="2600" dirty="0"/>
          </a:p>
          <a:p>
            <a:r>
              <a:rPr lang="de-DE" sz="2600" dirty="0" smtClean="0"/>
              <a:t>Der Sprachspinat-Garten</a:t>
            </a:r>
          </a:p>
          <a:p>
            <a:pPr lvl="1"/>
            <a:r>
              <a:rPr lang="de-DE" sz="2200" dirty="0" err="1" smtClean="0"/>
              <a:t>Wopf</a:t>
            </a:r>
            <a:r>
              <a:rPr lang="de-DE" sz="2200" dirty="0" smtClean="0"/>
              <a:t>: Die Wort-Pflanzen-Liste</a:t>
            </a:r>
          </a:p>
          <a:p>
            <a:pPr lvl="1"/>
            <a:r>
              <a:rPr lang="de-DE" sz="2200" dirty="0" err="1" smtClean="0"/>
              <a:t>Wofopf</a:t>
            </a:r>
            <a:r>
              <a:rPr lang="de-DE" sz="2200" dirty="0"/>
              <a:t>: Die </a:t>
            </a:r>
            <a:r>
              <a:rPr lang="de-DE" sz="2200" dirty="0" smtClean="0"/>
              <a:t>Wortform-Pflanzen-Liste</a:t>
            </a:r>
          </a:p>
          <a:p>
            <a:pPr lvl="1"/>
            <a:r>
              <a:rPr lang="de-DE" sz="2200" dirty="0" err="1" smtClean="0"/>
              <a:t>Wokopf</a:t>
            </a:r>
            <a:r>
              <a:rPr lang="de-DE" sz="2200" dirty="0" smtClean="0"/>
              <a:t>: </a:t>
            </a:r>
            <a:r>
              <a:rPr lang="de-DE" sz="2200" dirty="0"/>
              <a:t>Die </a:t>
            </a:r>
            <a:r>
              <a:rPr lang="de-DE" sz="2200" dirty="0" smtClean="0"/>
              <a:t>Wortkombinationen-Pflanzen-Liste</a:t>
            </a:r>
          </a:p>
          <a:p>
            <a:pPr lvl="1"/>
            <a:r>
              <a:rPr lang="de-DE" sz="2200" dirty="0"/>
              <a:t>Wupf: Die </a:t>
            </a:r>
            <a:r>
              <a:rPr lang="de-DE" sz="2200" dirty="0" smtClean="0"/>
              <a:t>Wurm-Pflanzen-Liste</a:t>
            </a:r>
          </a:p>
          <a:p>
            <a:pPr lvl="1"/>
            <a:r>
              <a:rPr lang="de-DE" sz="2200" dirty="0" smtClean="0"/>
              <a:t>Die 5-R-Kiste</a:t>
            </a:r>
          </a:p>
          <a:p>
            <a:r>
              <a:rPr lang="de-DE" sz="2600" dirty="0" smtClean="0"/>
              <a:t>Mehr Informationen</a:t>
            </a:r>
          </a:p>
          <a:p>
            <a:endParaRPr lang="en-US" sz="2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1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Wofopf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Die Wortform-Pflanzen-Liste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4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Wofopf</a:t>
            </a:r>
            <a:r>
              <a:rPr lang="de-DE" dirty="0" smtClean="0"/>
              <a:t>: Die Wortform-Pflanzenliste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21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34" y="809840"/>
            <a:ext cx="3570920" cy="4761227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Zusammengesetzte Pflanzennamen mit: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de-DE" i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i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i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i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i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(der) Zitronenbasilikum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Zitronenminze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Zitronenthymian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07416"/>
              </p:ext>
            </p:extLst>
          </p:nvPr>
        </p:nvGraphicFramePr>
        <p:xfrm>
          <a:off x="1336431" y="1832648"/>
          <a:ext cx="553915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384"/>
                <a:gridCol w="1241994"/>
                <a:gridCol w="2450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Pflanze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Genus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Typische Position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Basilikum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N</a:t>
                      </a:r>
                      <a:r>
                        <a:rPr lang="de-DE" sz="2400" baseline="0" dirty="0" smtClean="0"/>
                        <a:t> (M)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Minze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Thymian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Zitrone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1.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5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Wofopf</a:t>
            </a:r>
            <a:r>
              <a:rPr lang="de-DE" dirty="0" smtClean="0"/>
              <a:t>: Sprache </a:t>
            </a:r>
            <a:r>
              <a:rPr lang="de-DE" dirty="0"/>
              <a:t>&amp; BNE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22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7424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Sprache</a:t>
            </a:r>
          </a:p>
          <a:p>
            <a:pPr lvl="1"/>
            <a:r>
              <a:rPr lang="de-DE" dirty="0" smtClean="0"/>
              <a:t>Genus</a:t>
            </a:r>
            <a:endParaRPr lang="de-DE" dirty="0"/>
          </a:p>
          <a:p>
            <a:pPr lvl="1"/>
            <a:r>
              <a:rPr lang="de-DE" dirty="0"/>
              <a:t>Wortstruktur</a:t>
            </a:r>
          </a:p>
          <a:p>
            <a:pPr lvl="1"/>
            <a:r>
              <a:rPr lang="de-DE" dirty="0" smtClean="0"/>
              <a:t>Wortstellung</a:t>
            </a:r>
            <a:endParaRPr lang="de-DE" dirty="0"/>
          </a:p>
          <a:p>
            <a:r>
              <a:rPr lang="de-DE" dirty="0"/>
              <a:t>BNE</a:t>
            </a:r>
          </a:p>
          <a:p>
            <a:pPr lvl="1"/>
            <a:r>
              <a:rPr lang="de-DE" dirty="0"/>
              <a:t>Biodiversität</a:t>
            </a:r>
          </a:p>
          <a:p>
            <a:pPr lvl="1"/>
            <a:r>
              <a:rPr lang="de-DE" dirty="0"/>
              <a:t>Verhältnis zur Natur</a:t>
            </a:r>
          </a:p>
          <a:p>
            <a:pPr lvl="1"/>
            <a:r>
              <a:rPr lang="de-DE" dirty="0"/>
              <a:t>Ernährung</a:t>
            </a:r>
          </a:p>
          <a:p>
            <a:pPr lvl="1"/>
            <a:r>
              <a:rPr lang="de-DE" dirty="0"/>
              <a:t>Pflanzen als Medizin </a:t>
            </a:r>
          </a:p>
          <a:p>
            <a:pPr lvl="1"/>
            <a:r>
              <a:rPr lang="de-DE" dirty="0"/>
              <a:t>Armut, Ungleichheit, "Food </a:t>
            </a:r>
            <a:r>
              <a:rPr lang="de-DE" dirty="0" err="1"/>
              <a:t>Deserts</a:t>
            </a:r>
            <a:r>
              <a:rPr lang="de-DE" dirty="0"/>
              <a:t>" &amp; Selbstversorgung</a:t>
            </a:r>
          </a:p>
          <a:p>
            <a:pPr lvl="1"/>
            <a:r>
              <a:rPr lang="de-DE" dirty="0"/>
              <a:t>Geschlechtergleichheit: Kräuterfrauen &amp; Hexen</a:t>
            </a:r>
          </a:p>
          <a:p>
            <a:pPr lvl="1">
              <a:lnSpc>
                <a:spcPct val="150000"/>
              </a:lnSpc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5" y="746393"/>
            <a:ext cx="1800000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11" y="746393"/>
            <a:ext cx="18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01" y="746393"/>
            <a:ext cx="1800000" cy="18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44" y="2704467"/>
            <a:ext cx="1800000" cy="180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11" y="2704467"/>
            <a:ext cx="1800000" cy="18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01" y="2685200"/>
            <a:ext cx="1800000" cy="18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01" y="466663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Wofopf</a:t>
            </a:r>
            <a:r>
              <a:rPr lang="de-DE" dirty="0" smtClean="0"/>
              <a:t>–Aktivitäten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23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Sinnes-Kräuterpfad</a:t>
            </a:r>
          </a:p>
          <a:p>
            <a:pPr>
              <a:lnSpc>
                <a:spcPct val="150000"/>
              </a:lnSpc>
            </a:pPr>
            <a:r>
              <a:rPr lang="de-DE" dirty="0"/>
              <a:t>Kochen</a:t>
            </a:r>
          </a:p>
          <a:p>
            <a:pPr>
              <a:lnSpc>
                <a:spcPct val="150000"/>
              </a:lnSpc>
            </a:pPr>
            <a:r>
              <a:rPr lang="de-DE" dirty="0"/>
              <a:t>Namen ausdenken </a:t>
            </a:r>
          </a:p>
          <a:p>
            <a:pPr>
              <a:lnSpc>
                <a:spcPct val="150000"/>
              </a:lnSpc>
            </a:pPr>
            <a:r>
              <a:rPr lang="de-DE" dirty="0"/>
              <a:t>Pflanzenbestimmung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Quiz …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16" y="3226467"/>
            <a:ext cx="6400000" cy="36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16" y="37707"/>
            <a:ext cx="64000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Wokopf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Wortkombinationen-Pflanzen-Liste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Wokopf</a:t>
            </a:r>
            <a:r>
              <a:rPr lang="de-DE" dirty="0" smtClean="0"/>
              <a:t>: Die Wortkombinationen-Pflanzenliste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25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dirty="0"/>
              <a:t>relativ trockenheitsresistente</a:t>
            </a:r>
            <a:br>
              <a:rPr lang="de-DE" dirty="0"/>
            </a:br>
            <a:r>
              <a:rPr lang="de-DE" dirty="0"/>
              <a:t>Dickblattgewächse (</a:t>
            </a:r>
            <a:r>
              <a:rPr lang="en-US" dirty="0" err="1"/>
              <a:t>Crassulaceae</a:t>
            </a:r>
            <a:r>
              <a:rPr lang="en-US" dirty="0"/>
              <a:t>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mit Komposita und Wortkombinationen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reichblühendes </a:t>
            </a:r>
            <a:r>
              <a:rPr lang="de-DE" dirty="0"/>
              <a:t>Fettblatt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weißblühender </a:t>
            </a:r>
            <a:r>
              <a:rPr lang="de-DE" dirty="0" smtClean="0"/>
              <a:t>Rotmoos-Mauerpfeffer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  <a:p>
            <a:pPr marL="57600" indent="0">
              <a:lnSpc>
                <a:spcPct val="150000"/>
              </a:lnSpc>
              <a:buNone/>
            </a:pPr>
            <a:r>
              <a:rPr lang="de-DE" sz="1700" dirty="0" smtClean="0">
                <a:hlinkClick r:id="rId2"/>
              </a:rPr>
              <a:t>https</a:t>
            </a:r>
            <a:r>
              <a:rPr lang="de-DE" sz="1700" dirty="0">
                <a:hlinkClick r:id="rId2"/>
              </a:rPr>
              <a:t>://www.plantopedia.de/pflanzenfamilien/dickblattgewaechse</a:t>
            </a:r>
            <a:r>
              <a:rPr lang="de-DE" sz="1700" dirty="0" smtClean="0">
                <a:hlinkClick r:id="rId2"/>
              </a:rPr>
              <a:t>/</a:t>
            </a:r>
            <a:r>
              <a:rPr lang="de-DE" sz="1700" dirty="0" smtClean="0"/>
              <a:t> </a:t>
            </a:r>
            <a:endParaRPr lang="de-DE" sz="17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8604" y="1014783"/>
            <a:ext cx="4559539" cy="45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Wokopf</a:t>
            </a:r>
            <a:r>
              <a:rPr lang="de-DE" dirty="0" smtClean="0"/>
              <a:t>: Sprache </a:t>
            </a:r>
            <a:r>
              <a:rPr lang="de-DE" dirty="0"/>
              <a:t>&amp; BNE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400" y="6343200"/>
            <a:ext cx="2437200" cy="1800000"/>
          </a:xfrm>
        </p:spPr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26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8199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Sprache</a:t>
            </a:r>
          </a:p>
          <a:p>
            <a:pPr lvl="1"/>
            <a:r>
              <a:rPr lang="de-DE" dirty="0"/>
              <a:t>Wort/Phrasenstruktur</a:t>
            </a:r>
          </a:p>
          <a:p>
            <a:pPr lvl="1"/>
            <a:r>
              <a:rPr lang="de-DE" dirty="0" err="1"/>
              <a:t>Modifikatoren</a:t>
            </a:r>
            <a:r>
              <a:rPr lang="de-DE" dirty="0"/>
              <a:t> &amp; </a:t>
            </a:r>
            <a:br>
              <a:rPr lang="de-DE" dirty="0"/>
            </a:br>
            <a:r>
              <a:rPr lang="de-DE" dirty="0" err="1"/>
              <a:t>Quantoren</a:t>
            </a:r>
            <a:endParaRPr lang="de-DE" dirty="0"/>
          </a:p>
          <a:p>
            <a:pPr lvl="1"/>
            <a:r>
              <a:rPr lang="de-DE" dirty="0"/>
              <a:t>Farbe &amp; Größe</a:t>
            </a:r>
          </a:p>
          <a:p>
            <a:pPr lvl="1"/>
            <a:r>
              <a:rPr lang="de-DE" dirty="0" smtClean="0"/>
              <a:t>Adjektivflexion</a:t>
            </a:r>
            <a:endParaRPr lang="de-DE" dirty="0"/>
          </a:p>
          <a:p>
            <a:r>
              <a:rPr lang="de-DE" dirty="0"/>
              <a:t>BNE</a:t>
            </a:r>
          </a:p>
          <a:p>
            <a:pPr lvl="1"/>
            <a:r>
              <a:rPr lang="de-DE" dirty="0"/>
              <a:t>Klima (-Abkommen)</a:t>
            </a:r>
          </a:p>
          <a:p>
            <a:pPr lvl="1"/>
            <a:r>
              <a:rPr lang="de-DE" dirty="0"/>
              <a:t>Wasser &amp; Krieg</a:t>
            </a:r>
          </a:p>
          <a:p>
            <a:pPr lvl="1"/>
            <a:r>
              <a:rPr lang="de-DE" dirty="0"/>
              <a:t>Sonne &amp; Photosynthese</a:t>
            </a:r>
          </a:p>
          <a:p>
            <a:pPr lvl="1"/>
            <a:r>
              <a:rPr lang="de-DE" dirty="0"/>
              <a:t>Biodiversität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92" y="277976"/>
            <a:ext cx="1800000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73" y="2245483"/>
            <a:ext cx="1800000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92" y="2257377"/>
            <a:ext cx="1800000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25" y="4264053"/>
            <a:ext cx="1800000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42" y="4264053"/>
            <a:ext cx="1800000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92" y="4242100"/>
            <a:ext cx="1800000" cy="18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42" y="28373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err="1" smtClean="0"/>
              <a:t>Wokopf</a:t>
            </a:r>
            <a:r>
              <a:rPr lang="de-DE" dirty="0" smtClean="0"/>
              <a:t>–Aktivitäten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27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de-DE" dirty="0"/>
              <a:t>Such/Versteckspiel</a:t>
            </a:r>
          </a:p>
          <a:p>
            <a:pPr>
              <a:lnSpc>
                <a:spcPct val="130000"/>
              </a:lnSpc>
            </a:pPr>
            <a:r>
              <a:rPr lang="de-DE" dirty="0"/>
              <a:t>Sensorisches Spiel</a:t>
            </a:r>
          </a:p>
          <a:p>
            <a:pPr>
              <a:lnSpc>
                <a:spcPct val="130000"/>
              </a:lnSpc>
            </a:pPr>
            <a:r>
              <a:rPr lang="de-DE" dirty="0"/>
              <a:t>Bewässerungsexperimente</a:t>
            </a:r>
          </a:p>
          <a:p>
            <a:pPr>
              <a:lnSpc>
                <a:spcPct val="130000"/>
              </a:lnSpc>
            </a:pPr>
            <a:r>
              <a:rPr lang="de-DE" dirty="0"/>
              <a:t>Herkunft/Klima-Recherche</a:t>
            </a:r>
          </a:p>
          <a:p>
            <a:pPr>
              <a:lnSpc>
                <a:spcPct val="130000"/>
              </a:lnSpc>
            </a:pPr>
            <a:r>
              <a:rPr lang="de-DE" dirty="0"/>
              <a:t>Pflanzentaxonomie-Quiz</a:t>
            </a:r>
          </a:p>
          <a:p>
            <a:pPr>
              <a:lnSpc>
                <a:spcPct val="130000"/>
              </a:lnSpc>
            </a:pPr>
            <a:r>
              <a:rPr lang="de-DE" dirty="0"/>
              <a:t>Naturkosmetik</a:t>
            </a:r>
          </a:p>
          <a:p>
            <a:pPr>
              <a:lnSpc>
                <a:spcPct val="130000"/>
              </a:lnSpc>
            </a:pPr>
            <a:r>
              <a:rPr lang="de-DE" dirty="0"/>
              <a:t>Mikroskopieren &amp; Zeichnen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44" y="1014784"/>
            <a:ext cx="2896529" cy="45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Wupf</a:t>
            </a:r>
            <a:br>
              <a:rPr lang="de-DE" dirty="0" smtClean="0"/>
            </a:br>
            <a:r>
              <a:rPr lang="de-DE" dirty="0" smtClean="0"/>
              <a:t>Die Wurm-Pflanzen-Kiste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9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smtClean="0"/>
              <a:t>Wupf: Die Wurm-Pflanzen-Kiste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29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 Pflanzkiste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eingebautem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Wumkompost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-Turm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Spielzeug für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Sprachspiele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der Kiste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(selbstgebastelt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oder vorhanden)</a:t>
            </a:r>
            <a:endParaRPr lang="de-DE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39" y="1085124"/>
            <a:ext cx="7546052" cy="50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Sprachspinat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3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smtClean="0"/>
              <a:t>Wupf: Sprache </a:t>
            </a:r>
            <a:r>
              <a:rPr lang="de-DE" dirty="0"/>
              <a:t>&amp; BNE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30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Sprache</a:t>
            </a:r>
          </a:p>
          <a:p>
            <a:pPr lvl="1">
              <a:spcBef>
                <a:spcPts val="1200"/>
              </a:spcBef>
            </a:pPr>
            <a:r>
              <a:rPr lang="de-DE" dirty="0"/>
              <a:t>Raum &amp; Zeit</a:t>
            </a:r>
          </a:p>
          <a:p>
            <a:pPr lvl="1">
              <a:spcBef>
                <a:spcPts val="1200"/>
              </a:spcBef>
            </a:pPr>
            <a:r>
              <a:rPr lang="de-DE" dirty="0"/>
              <a:t>Farbe &amp; Größe</a:t>
            </a:r>
          </a:p>
          <a:p>
            <a:pPr lvl="1">
              <a:spcBef>
                <a:spcPts val="1200"/>
              </a:spcBef>
            </a:pPr>
            <a:r>
              <a:rPr lang="de-DE" dirty="0"/>
              <a:t>Person &amp; Numerus</a:t>
            </a:r>
          </a:p>
          <a:p>
            <a:pPr lvl="1">
              <a:spcBef>
                <a:spcPts val="1200"/>
              </a:spcBef>
            </a:pPr>
            <a:r>
              <a:rPr lang="de-DE" dirty="0"/>
              <a:t>Flexion &amp; </a:t>
            </a:r>
            <a:r>
              <a:rPr lang="de-DE" dirty="0" smtClean="0"/>
              <a:t>Derivation</a:t>
            </a:r>
            <a:endParaRPr lang="de-DE" dirty="0"/>
          </a:p>
          <a:p>
            <a:r>
              <a:rPr lang="de-DE" dirty="0" smtClean="0"/>
              <a:t>BNE</a:t>
            </a:r>
            <a:endParaRPr lang="de-DE" dirty="0"/>
          </a:p>
          <a:p>
            <a:pPr lvl="1"/>
            <a:r>
              <a:rPr lang="de-DE" dirty="0"/>
              <a:t>Kompost</a:t>
            </a:r>
          </a:p>
          <a:p>
            <a:pPr lvl="1"/>
            <a:r>
              <a:rPr lang="de-DE" dirty="0" smtClean="0"/>
              <a:t>Kreisläufe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81" y="3566122"/>
            <a:ext cx="1800000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81" y="155806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smtClean="0"/>
              <a:t>Wupf–Aktivitäten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31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Bau von Kiste &amp; 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Wurmturm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Bepflanzung &amp; 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Dekoration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Spiel auf der Kiste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Diskussionen über 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Kompost und 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Kreisläufe …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4" y="1122681"/>
            <a:ext cx="7267947" cy="48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5-R-Kiste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2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smtClean="0"/>
              <a:t>Die 5-R-Kiste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33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Informationen zu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de-DE" b="1" dirty="0" err="1"/>
              <a:t>Refuse</a:t>
            </a:r>
            <a:r>
              <a:rPr lang="de-DE" dirty="0"/>
              <a:t> (Überflüssiges zurückweisen)</a:t>
            </a:r>
            <a:r>
              <a:rPr lang="de-DE" b="1" dirty="0"/>
              <a:t>, </a:t>
            </a:r>
            <a:endParaRPr lang="de-DE" dirty="0"/>
          </a:p>
          <a:p>
            <a:pPr lvl="1"/>
            <a:r>
              <a:rPr lang="de-DE" b="1" dirty="0" err="1"/>
              <a:t>Reduce</a:t>
            </a:r>
            <a:r>
              <a:rPr lang="de-DE" dirty="0"/>
              <a:t> (Verbrauch reduzieren)</a:t>
            </a:r>
            <a:r>
              <a:rPr lang="de-DE" b="1" dirty="0"/>
              <a:t>, </a:t>
            </a:r>
            <a:endParaRPr lang="de-DE" dirty="0"/>
          </a:p>
          <a:p>
            <a:pPr lvl="1"/>
            <a:r>
              <a:rPr lang="de-DE" b="1" dirty="0"/>
              <a:t>Reuse</a:t>
            </a:r>
            <a:r>
              <a:rPr lang="de-DE" dirty="0"/>
              <a:t> (wiederverwenden)</a:t>
            </a:r>
            <a:r>
              <a:rPr lang="de-DE" b="1" dirty="0"/>
              <a:t>, </a:t>
            </a:r>
            <a:endParaRPr lang="de-DE" dirty="0"/>
          </a:p>
          <a:p>
            <a:pPr lvl="1"/>
            <a:r>
              <a:rPr lang="de-DE" b="1" dirty="0"/>
              <a:t>Recycle</a:t>
            </a:r>
            <a:r>
              <a:rPr lang="de-DE" dirty="0"/>
              <a:t> (</a:t>
            </a:r>
            <a:r>
              <a:rPr lang="de-DE" dirty="0" err="1"/>
              <a:t>recyclen</a:t>
            </a:r>
            <a:r>
              <a:rPr lang="de-DE" dirty="0"/>
              <a:t>)</a:t>
            </a:r>
            <a:r>
              <a:rPr lang="de-DE" b="1" dirty="0"/>
              <a:t>, </a:t>
            </a:r>
            <a:endParaRPr lang="de-DE" dirty="0"/>
          </a:p>
          <a:p>
            <a:pPr lvl="1"/>
            <a:r>
              <a:rPr lang="de-DE" b="1" dirty="0"/>
              <a:t>Rot</a:t>
            </a:r>
            <a:r>
              <a:rPr lang="de-DE" dirty="0"/>
              <a:t> (verrotten lassen, d.h. kompostieren).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Materialien zum Sortieren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Kompostieren etc.</a:t>
            </a:r>
            <a:endParaRPr lang="de-DE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46" y="1060390"/>
            <a:ext cx="3047017" cy="228526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46" y="3594215"/>
            <a:ext cx="3010742" cy="22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smtClean="0"/>
              <a:t>5-R-Kiste: Sprache </a:t>
            </a:r>
            <a:r>
              <a:rPr lang="de-DE" dirty="0"/>
              <a:t>&amp; BNE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34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Sprache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Modale &amp;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Auxiliare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Passivkonstruktionen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dreiwertige Verben 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zeigen, geben, beibringen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BNE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Abfall &amp;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Produktion &amp; Konsum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Abwasserbelastung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Plastikmüllauswirkungen</a:t>
            </a:r>
          </a:p>
          <a:p>
            <a:pPr lvl="1">
              <a:lnSpc>
                <a:spcPct val="150000"/>
              </a:lnSpc>
            </a:pP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37" y="737666"/>
            <a:ext cx="1800000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90" y="2723404"/>
            <a:ext cx="1800000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90" y="737666"/>
            <a:ext cx="1800000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37" y="4692494"/>
            <a:ext cx="1800000" cy="18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37" y="272340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6" y="205200"/>
            <a:ext cx="10512000" cy="1144800"/>
          </a:xfrm>
        </p:spPr>
        <p:txBody>
          <a:bodyPr/>
          <a:lstStyle/>
          <a:p>
            <a:r>
              <a:rPr lang="de-DE" dirty="0" smtClean="0"/>
              <a:t>5-R-Kiste–Aktivitäten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35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20800" y="1014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41" y="350854"/>
            <a:ext cx="4613059" cy="615074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39526" y="984597"/>
            <a:ext cx="5725043" cy="502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"Abfall"-Quiz: welches R und wie</a:t>
            </a:r>
            <a: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www.youtube.com/playlist?list=PLH154CD6dg-tcqWvUhDpKcuD4rKFJk0R8</a:t>
            </a: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Kompost/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Regrow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-Experimente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Planung einer selbstgebauten 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Wupf-Kiste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Diskussion von neuen 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z.B.: 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Rebuild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Reconcile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Recover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(Amanda Gorman bei der 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US-Inauguration) …</a:t>
            </a:r>
          </a:p>
        </p:txBody>
      </p:sp>
    </p:spTree>
    <p:extLst>
      <p:ext uri="{BB962C8B-B14F-4D97-AF65-F5344CB8AC3E}">
        <p14:creationId xmlns:p14="http://schemas.microsoft.com/office/powerpoint/2010/main" val="11222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 Informationen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8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37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43990" y="527350"/>
            <a:ext cx="535051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Sprachspinat 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Webseite:</a:t>
            </a:r>
            <a: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https://www.sprache-spiel-natur.de</a:t>
            </a: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</a:t>
            </a: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Artikel auf Deutsch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Link/Literaturlisten auf </a:t>
            </a:r>
            <a:br>
              <a:rPr lang="de-DE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Deutsch &amp; Englisch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Sprachspinat-Garten: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de-DE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://www.sprache-spiel-natur.de/tag/sprachspinat-garten</a:t>
            </a: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endParaRPr lang="de-DE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Ressourcen </a:t>
            </a:r>
            <a: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für 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BNE &amp;</a:t>
            </a:r>
            <a: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sprachsensiblen 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Unterricht: 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4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de-DE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://www.sprache-spiel-natur.de/2021/01/16/online-ressourcen-fuer-sprachsensibel-gestaltete-materialien-zur-bildung-fuer-nachhaltige-entwicklung-bne</a:t>
            </a: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r>
              <a:rPr lang="de-DE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de-DE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677" y="672091"/>
            <a:ext cx="6153513" cy="45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!</a:t>
            </a:r>
            <a:br>
              <a:rPr lang="de-DE" dirty="0" smtClean="0"/>
            </a:br>
            <a:r>
              <a:rPr lang="de-DE" dirty="0" smtClean="0"/>
              <a:t>Von der  </a:t>
            </a:r>
            <a:r>
              <a:rPr lang="de-DE" sz="2800" spc="200" dirty="0" err="1" smtClean="0">
                <a:latin typeface="Rock Salt" pitchFamily="2" charset="0"/>
                <a:ea typeface="Rock Salt" pitchFamily="2" charset="0"/>
              </a:rPr>
              <a:t>Sprachspinatin</a:t>
            </a:r>
            <a:endParaRPr lang="de-DE" sz="2800" spc="200" dirty="0">
              <a:latin typeface="Rock Salt" pitchFamily="2" charset="0"/>
              <a:ea typeface="Rock Salt" pitchFamily="2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Sprachspinat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4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048091" y="2600878"/>
            <a:ext cx="1903535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431240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7870718" y="2659926"/>
            <a:ext cx="3502960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spc="300" dirty="0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  <a:cs typeface="Tahoma" panose="020B0604030504040204" pitchFamily="34" charset="0"/>
              </a:rPr>
              <a:t>Sprachspinat</a:t>
            </a:r>
            <a:endParaRPr lang="en-US" sz="2600" spc="300" dirty="0">
              <a:solidFill>
                <a:schemeClr val="accent6">
                  <a:lumMod val="75000"/>
                </a:schemeClr>
              </a:solidFill>
              <a:latin typeface="Rock Salt" pitchFamily="2" charset="0"/>
              <a:ea typeface="Rock Salt" pitchFamily="2" charset="0"/>
              <a:cs typeface="Tahoma" panose="020B0604030504040204" pitchFamily="34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19164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59647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18530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61096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Sprachspinat-Webseite und Marke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r>
              <a:rPr lang="de-DE" dirty="0" smtClean="0"/>
              <a:t>Sprachspinat ist eine </a:t>
            </a:r>
            <a:br>
              <a:rPr lang="de-DE" dirty="0" smtClean="0"/>
            </a:br>
            <a:r>
              <a:rPr lang="de-DE" dirty="0" smtClean="0"/>
              <a:t>auf Sonja Eisenbeiß </a:t>
            </a:r>
            <a:br>
              <a:rPr lang="de-DE" dirty="0" smtClean="0"/>
            </a:br>
            <a:r>
              <a:rPr lang="de-DE" dirty="0" smtClean="0"/>
              <a:t>eingetragene Marke.</a:t>
            </a:r>
          </a:p>
          <a:p>
            <a:r>
              <a:rPr lang="de-DE" dirty="0" smtClean="0"/>
              <a:t>Website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://www.sprache-spiel-natur.de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9" y="2081897"/>
            <a:ext cx="3877274" cy="26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r>
              <a:rPr lang="de-DE" dirty="0" smtClean="0"/>
              <a:t>Das Sprachspinat-Garten-Konzept verbindet auf </a:t>
            </a:r>
            <a:r>
              <a:rPr lang="de-DE" dirty="0"/>
              <a:t>spielerische </a:t>
            </a:r>
            <a:r>
              <a:rPr lang="de-DE" dirty="0" smtClean="0"/>
              <a:t>Weise:</a:t>
            </a:r>
          </a:p>
          <a:p>
            <a:pPr lvl="1"/>
            <a:r>
              <a:rPr lang="de-DE" dirty="0" smtClean="0"/>
              <a:t>Sprachbildung </a:t>
            </a:r>
          </a:p>
          <a:p>
            <a:pPr lvl="1"/>
            <a:r>
              <a:rPr lang="de-DE" dirty="0" smtClean="0"/>
              <a:t>Sprachförderung </a:t>
            </a:r>
          </a:p>
          <a:p>
            <a:pPr lvl="1"/>
            <a:r>
              <a:rPr lang="de-DE" dirty="0" smtClean="0"/>
              <a:t>Naturbildung </a:t>
            </a:r>
          </a:p>
          <a:p>
            <a:pPr lvl="1"/>
            <a:r>
              <a:rPr lang="de-DE" dirty="0" smtClean="0"/>
              <a:t>Bildung </a:t>
            </a:r>
            <a:r>
              <a:rPr lang="de-DE" dirty="0"/>
              <a:t>für nachhaltige </a:t>
            </a:r>
            <a:r>
              <a:rPr lang="de-DE" dirty="0" smtClean="0"/>
              <a:t>Entwicklung</a:t>
            </a:r>
          </a:p>
          <a:p>
            <a:r>
              <a:rPr lang="de-DE" dirty="0" smtClean="0"/>
              <a:t>Es beruht auf einem </a:t>
            </a:r>
            <a:r>
              <a:rPr lang="de-DE" dirty="0" err="1" smtClean="0"/>
              <a:t>permakulturellen</a:t>
            </a:r>
            <a:r>
              <a:rPr lang="de-DE" dirty="0" smtClean="0"/>
              <a:t> Ansatz</a:t>
            </a:r>
            <a:br>
              <a:rPr lang="de-DE" dirty="0" smtClean="0"/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https://www.sprache-spiel-natur.de/tag/permakultur-einfuehrung/</a:t>
            </a: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5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="" xmlns:a16="http://schemas.microsoft.com/office/drawing/2014/main" id="{8A4472EC-ED02-41F3-929D-AC510ECE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Permakultur-Design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12639D4-7F7C-4137-8630-81A2862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8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Permakultur-Design – das Design permanenter Systeme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24400" y="1154353"/>
            <a:ext cx="83196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permanent (agri) 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culture</a:t>
            </a:r>
            <a:endParaRPr lang="de-DE" sz="2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stabil und 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resilient</a:t>
            </a:r>
            <a:endParaRPr lang="de-DE" sz="2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nach dem Vorbild der Natur</a:t>
            </a:r>
            <a:endParaRPr lang="de-DE" sz="2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 allen Lebensbereichen: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Landwirtschaft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Gartenbau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Gesellschaft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Finanzen</a:t>
            </a:r>
            <a:endParaRPr lang="de-DE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6392A-E3F7-4B35-9D1B-B28B4AB8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Ethische Prinzipien der Permakultur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110D0BA-FAF1-4CE5-BE12-DBE0D03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00" y="1522912"/>
            <a:ext cx="10512000" cy="4392000"/>
          </a:xfrm>
        </p:spPr>
        <p:txBody>
          <a:bodyPr/>
          <a:lstStyle/>
          <a:p>
            <a:pPr lvl="0"/>
            <a:endParaRPr lang="en-US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3195464-3F67-4245-A4F1-D32C3FF8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24B-A150-43E6-B8DA-AAA96BA0CDF1}" type="datetime4">
              <a:rPr lang="de-DE" smtClean="0"/>
              <a:t>7. Februar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DA6B324-8E4F-462C-89C2-9D9B73C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Sprachspinat-Garten-Konzept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EF19BEF-27B6-4662-A146-4298C991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DE80-13C5-411A-9513-2D5B09D76034}" type="slidenum">
              <a:rPr lang="de-DE" smtClean="0"/>
              <a:t>9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824400" y="12819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67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576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Earth Care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People Care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Fair Share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Beispiel: Herstellung von 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Sprachspielzeug aus 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recycelten Materialien im </a:t>
            </a:r>
            <a:b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Dorf-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Repair</a:t>
            </a:r>
            <a:r>
              <a:rPr lang="de-DE" sz="2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Cafe</a:t>
            </a:r>
            <a:endParaRPr lang="de-DE" sz="2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de-DE" sz="18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languagegamesforall.wordpress.com/2015/09/29/join-us-for-languagegames-repaircafe-wivenhoe-library-essex-5102015-10-12/</a:t>
            </a:r>
            <a:r>
              <a:rPr lang="de-DE" sz="18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0" y="1126855"/>
            <a:ext cx="5482046" cy="411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MI_Farben">
      <a:dk1>
        <a:sysClr val="windowText" lastClr="000000"/>
      </a:dk1>
      <a:lt1>
        <a:sysClr val="window" lastClr="FFFFFF"/>
      </a:lt1>
      <a:dk2>
        <a:srgbClr val="B5CAD3"/>
      </a:dk2>
      <a:lt2>
        <a:srgbClr val="467A92"/>
      </a:lt2>
      <a:accent1>
        <a:srgbClr val="D1DEE4"/>
      </a:accent1>
      <a:accent2>
        <a:srgbClr val="E9EFF2"/>
      </a:accent2>
      <a:accent3>
        <a:srgbClr val="AED1C5"/>
      </a:accent3>
      <a:accent4>
        <a:srgbClr val="FF6600"/>
      </a:accent4>
      <a:accent5>
        <a:srgbClr val="660000"/>
      </a:accent5>
      <a:accent6>
        <a:srgbClr val="467A92"/>
      </a:accent6>
      <a:hlink>
        <a:srgbClr val="467A92"/>
      </a:hlink>
      <a:folHlink>
        <a:srgbClr val="467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MI-PPT-Vorlage_DE_16_9_200503.potx" id="{3BFC0649-D338-4D3F-A9E7-FE2FA1D77CA0}" vid="{3ED0513F-F098-4E84-B9DB-FC789B7EDD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MI-PPT-Vorlage_DE_16_9_200503</Template>
  <TotalTime>0</TotalTime>
  <Words>710</Words>
  <Application>Microsoft Office PowerPoint</Application>
  <PresentationFormat>Breitbild</PresentationFormat>
  <Paragraphs>317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Calibri</vt:lpstr>
      <vt:lpstr>Rock Salt</vt:lpstr>
      <vt:lpstr>Tahoma</vt:lpstr>
      <vt:lpstr>Wingdings</vt:lpstr>
      <vt:lpstr>Office</vt:lpstr>
      <vt:lpstr>Konzept 2 für den Bezug kommunaler Projekte zu BnE und Sprachenunterricht:  der Sprachspinat-Garten</vt:lpstr>
      <vt:lpstr>Überblick</vt:lpstr>
      <vt:lpstr>Sprachspinat</vt:lpstr>
      <vt:lpstr>Sprachspinat</vt:lpstr>
      <vt:lpstr>Sprachspinat-Webseite und Marke</vt:lpstr>
      <vt:lpstr>Das Sprachspinat-Garten-Konzept</vt:lpstr>
      <vt:lpstr>Permakultur-Design</vt:lpstr>
      <vt:lpstr>Permakultur-Design – das Design permanenter Systeme</vt:lpstr>
      <vt:lpstr>Ethische Prinzipien der Permakultur</vt:lpstr>
      <vt:lpstr>Das Design des Permakultur-Gartens – Permakulturpinzipien I</vt:lpstr>
      <vt:lpstr>Das Design des Permakultur-Gartens – Permakulturpinzipien II</vt:lpstr>
      <vt:lpstr>Bildung für nachhaltige Entwicklung: 17 Ziele</vt:lpstr>
      <vt:lpstr>Der Sprachspinat-Garten</vt:lpstr>
      <vt:lpstr>Der Sprachspinat-Garten – Was ist das?</vt:lpstr>
      <vt:lpstr>Der Sprachspinat-Garten – Was gehört dazu?</vt:lpstr>
      <vt:lpstr>Wopf Die Wort-Pflanzen-Liste</vt:lpstr>
      <vt:lpstr>Wopf: Die Wort-Pflanzenliste</vt:lpstr>
      <vt:lpstr>Wopf: Sprache &amp; BNE</vt:lpstr>
      <vt:lpstr>Wopf–Aktivitäten</vt:lpstr>
      <vt:lpstr>Wofopf  Die Wortform-Pflanzen-Liste</vt:lpstr>
      <vt:lpstr>Wofopf: Die Wortform-Pflanzenliste</vt:lpstr>
      <vt:lpstr>Wofopf: Sprache &amp; BNE</vt:lpstr>
      <vt:lpstr>Wofopf–Aktivitäten</vt:lpstr>
      <vt:lpstr>Wokopf Die Wortkombinationen-Pflanzen-Liste</vt:lpstr>
      <vt:lpstr>Wokopf: Die Wortkombinationen-Pflanzenliste</vt:lpstr>
      <vt:lpstr>Wokopf: Sprache &amp; BNE</vt:lpstr>
      <vt:lpstr>Wokopf–Aktivitäten</vt:lpstr>
      <vt:lpstr>Wupf Die Wurm-Pflanzen-Kiste </vt:lpstr>
      <vt:lpstr>Wupf: Die Wurm-Pflanzen-Kiste</vt:lpstr>
      <vt:lpstr>Wupf: Sprache &amp; BNE</vt:lpstr>
      <vt:lpstr>Wupf–Aktivitäten</vt:lpstr>
      <vt:lpstr>Die 5-R-Kiste </vt:lpstr>
      <vt:lpstr>Die 5-R-Kiste</vt:lpstr>
      <vt:lpstr>5-R-Kiste: Sprache &amp; BNE</vt:lpstr>
      <vt:lpstr>5-R-Kiste–Aktivitäten</vt:lpstr>
      <vt:lpstr>Mehr Informationen</vt:lpstr>
      <vt:lpstr>PowerPoint-Präsentation</vt:lpstr>
      <vt:lpstr>DANKE ! Von der  Sprachspinatin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Eisenbeiss</dc:creator>
  <cp:lastModifiedBy>Eisenbeiss</cp:lastModifiedBy>
  <cp:revision>70</cp:revision>
  <dcterms:created xsi:type="dcterms:W3CDTF">2020-06-29T12:48:29Z</dcterms:created>
  <dcterms:modified xsi:type="dcterms:W3CDTF">2021-02-07T21:10:24Z</dcterms:modified>
</cp:coreProperties>
</file>